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1" r:id="rId4"/>
    <p:sldId id="262" r:id="rId5"/>
    <p:sldId id="258" r:id="rId6"/>
    <p:sldId id="259" r:id="rId7"/>
    <p:sldId id="263" r:id="rId8"/>
    <p:sldId id="264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66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148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png>
</file>

<file path=ppt/media/image11.png>
</file>

<file path=ppt/media/image12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82A1C-52BB-4AB3-85E6-23F3215C30F8}" type="datetimeFigureOut">
              <a:rPr lang="es-CO" smtClean="0"/>
              <a:t>5/05/2020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5BFF7-1295-4215-875C-F1C2F702B6B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2809956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82A1C-52BB-4AB3-85E6-23F3215C30F8}" type="datetimeFigureOut">
              <a:rPr lang="es-CO" smtClean="0"/>
              <a:t>5/05/2020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5BFF7-1295-4215-875C-F1C2F702B6B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955154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365125"/>
            <a:ext cx="1971675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1" y="365125"/>
            <a:ext cx="5800725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82A1C-52BB-4AB3-85E6-23F3215C30F8}" type="datetimeFigureOut">
              <a:rPr lang="es-CO" smtClean="0"/>
              <a:t>5/05/2020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5BFF7-1295-4215-875C-F1C2F702B6B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015151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82A1C-52BB-4AB3-85E6-23F3215C30F8}" type="datetimeFigureOut">
              <a:rPr lang="es-CO" smtClean="0"/>
              <a:t>5/05/2020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5BFF7-1295-4215-875C-F1C2F702B6B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244238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41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6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82A1C-52BB-4AB3-85E6-23F3215C30F8}" type="datetimeFigureOut">
              <a:rPr lang="es-CO" smtClean="0"/>
              <a:t>5/05/2020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5BFF7-1295-4215-875C-F1C2F702B6B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01016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82A1C-52BB-4AB3-85E6-23F3215C30F8}" type="datetimeFigureOut">
              <a:rPr lang="es-CO" smtClean="0"/>
              <a:t>5/05/2020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5BFF7-1295-4215-875C-F1C2F702B6B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120582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8"/>
            <a:ext cx="78867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1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1" y="2505075"/>
            <a:ext cx="3887391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82A1C-52BB-4AB3-85E6-23F3215C30F8}" type="datetimeFigureOut">
              <a:rPr lang="es-CO" smtClean="0"/>
              <a:t>5/05/2020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5BFF7-1295-4215-875C-F1C2F702B6B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236407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82A1C-52BB-4AB3-85E6-23F3215C30F8}" type="datetimeFigureOut">
              <a:rPr lang="es-CO" smtClean="0"/>
              <a:t>5/05/2020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5BFF7-1295-4215-875C-F1C2F702B6B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897189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82A1C-52BB-4AB3-85E6-23F3215C30F8}" type="datetimeFigureOut">
              <a:rPr lang="es-CO" smtClean="0"/>
              <a:t>5/05/2020</a:t>
            </a:fld>
            <a:endParaRPr lang="es-C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5BFF7-1295-4215-875C-F1C2F702B6B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345997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8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82A1C-52BB-4AB3-85E6-23F3215C30F8}" type="datetimeFigureOut">
              <a:rPr lang="es-CO" smtClean="0"/>
              <a:t>5/05/2020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5BFF7-1295-4215-875C-F1C2F702B6B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698622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8"/>
            <a:ext cx="4629150" cy="4873625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882A1C-52BB-4AB3-85E6-23F3215C30F8}" type="datetimeFigureOut">
              <a:rPr lang="es-CO" smtClean="0"/>
              <a:t>5/05/2020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F5BFF7-1295-4215-875C-F1C2F702B6B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717388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8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882A1C-52BB-4AB3-85E6-23F3215C30F8}" type="datetimeFigureOut">
              <a:rPr lang="es-CO" smtClean="0"/>
              <a:t>5/05/2020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3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3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F5BFF7-1295-4215-875C-F1C2F702B6B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819313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feder.com/sirve-coordenadas-geograficas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hyperlink" Target="https://twitter.com/CatastroBogota/status/1191857249704173573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mapas.bogota.gov.co/?l=3942&amp;e=-74.23749164513244,4.5455812349345255,-73.90790180138289,4.705903973403285,4686&amp;b=262&amp;t=%5b3942:0.56;%5d" TargetMode="External"/><Relationship Id="rId5" Type="http://schemas.openxmlformats.org/officeDocument/2006/relationships/hyperlink" Target="https://www.ideca.gov.co/recursos/mapas/mapa-de-referencia-para-bogota-dc" TargetMode="Externa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deca.gov.co/recursos/mapas/mapa-de-referencia-para-bogota-dc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eoportal.dane.gov.co/servicios/descarga-y-metadatos/descarga-mgn-marco-geoestadistico-nacional/" TargetMode="Externa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eoportal.dane.gov.co/servicios/descarga-y-metadatos/descarga-mgn-marco-geoestadistico-nacional/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eoportal.dane.gov.co/servicios/descarga-y-metadatos/descarga-mgn-marco-geoestadistico-nacional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D29250-BEE0-4AAD-9146-7E99E161B2E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Clase 12</a:t>
            </a:r>
            <a:br>
              <a:rPr lang="es-ES" dirty="0"/>
            </a:br>
            <a:r>
              <a:rPr lang="es-ES" dirty="0"/>
              <a:t>Gráficos III - Mapas</a:t>
            </a:r>
            <a:endParaRPr lang="es-CO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58F67A7-CF4F-445C-B2BB-9A33CF16BB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4110526"/>
            <a:ext cx="6858000" cy="2039262"/>
          </a:xfrm>
        </p:spPr>
        <p:txBody>
          <a:bodyPr>
            <a:normAutofit fontScale="92500" lnSpcReduction="10000"/>
          </a:bodyPr>
          <a:lstStyle/>
          <a:p>
            <a:r>
              <a:rPr lang="es-CO" dirty="0"/>
              <a:t>Miguel Andrés Garzón Ramírez</a:t>
            </a:r>
          </a:p>
          <a:p>
            <a:r>
              <a:rPr lang="es-CO" dirty="0"/>
              <a:t>Cristhian Julian Acosta Pardo</a:t>
            </a:r>
          </a:p>
          <a:p>
            <a:endParaRPr lang="es-CO" dirty="0"/>
          </a:p>
          <a:p>
            <a:endParaRPr lang="es-CO" dirty="0"/>
          </a:p>
          <a:p>
            <a:pPr>
              <a:lnSpc>
                <a:spcPct val="60000"/>
              </a:lnSpc>
            </a:pPr>
            <a:r>
              <a:rPr lang="es-CO" dirty="0"/>
              <a:t>Taller de Stata</a:t>
            </a:r>
          </a:p>
          <a:p>
            <a:pPr>
              <a:lnSpc>
                <a:spcPct val="60000"/>
              </a:lnSpc>
            </a:pPr>
            <a:r>
              <a:rPr lang="es-CO" dirty="0"/>
              <a:t>Facultad de Economía</a:t>
            </a:r>
          </a:p>
          <a:p>
            <a:pPr>
              <a:lnSpc>
                <a:spcPct val="60000"/>
              </a:lnSpc>
            </a:pPr>
            <a:r>
              <a:rPr lang="es-CO" dirty="0"/>
              <a:t>Universidad de los Andes</a:t>
            </a:r>
          </a:p>
        </p:txBody>
      </p:sp>
    </p:spTree>
    <p:extLst>
      <p:ext uri="{BB962C8B-B14F-4D97-AF65-F5344CB8AC3E}">
        <p14:creationId xmlns:p14="http://schemas.microsoft.com/office/powerpoint/2010/main" val="15286941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4DA0EE-028F-4C4B-85DB-9854EE77D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s-CO" dirty="0"/>
              <a:t>Coordenadas</a:t>
            </a:r>
          </a:p>
        </p:txBody>
      </p:sp>
      <p:sp>
        <p:nvSpPr>
          <p:cNvPr id="4" name="Marcador de contenido 2">
            <a:extLst>
              <a:ext uri="{FF2B5EF4-FFF2-40B4-BE49-F238E27FC236}">
                <a16:creationId xmlns:a16="http://schemas.microsoft.com/office/drawing/2014/main" id="{73662FE4-0CFD-4CE3-BDA8-029B1C6DC399}"/>
              </a:ext>
            </a:extLst>
          </p:cNvPr>
          <p:cNvSpPr txBox="1">
            <a:spLocks/>
          </p:cNvSpPr>
          <p:nvPr/>
        </p:nvSpPr>
        <p:spPr>
          <a:xfrm>
            <a:off x="3145918" y="1057849"/>
            <a:ext cx="2852163" cy="3857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s-CO" sz="2000" i="1" dirty="0">
                <a:latin typeface="+mj-lt"/>
              </a:rPr>
              <a:t>¿Dónde estamos?</a:t>
            </a:r>
            <a:endParaRPr lang="es-CO" sz="2000" dirty="0"/>
          </a:p>
          <a:p>
            <a:pPr marL="0" indent="0">
              <a:buFont typeface="Arial" panose="020B0604020202020204" pitchFamily="34" charset="0"/>
              <a:buNone/>
            </a:pPr>
            <a:endParaRPr lang="es-CO" sz="20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BF213F14-FFFE-482A-A897-7CE449AA4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653" y="1494137"/>
            <a:ext cx="7456691" cy="4460758"/>
          </a:xfrm>
          <a:prstGeom prst="rect">
            <a:avLst/>
          </a:prstGeom>
        </p:spPr>
      </p:pic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B09717D4-83F4-4CF3-BB7A-DAFDF3C1222B}"/>
              </a:ext>
            </a:extLst>
          </p:cNvPr>
          <p:cNvSpPr/>
          <p:nvPr/>
        </p:nvSpPr>
        <p:spPr>
          <a:xfrm>
            <a:off x="3771900" y="1740196"/>
            <a:ext cx="1250950" cy="241300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4C43135F-3056-42D7-96C7-198DD71F5CA2}"/>
              </a:ext>
            </a:extLst>
          </p:cNvPr>
          <p:cNvSpPr/>
          <p:nvPr/>
        </p:nvSpPr>
        <p:spPr>
          <a:xfrm>
            <a:off x="4000500" y="5359696"/>
            <a:ext cx="901700" cy="425450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62044085-AE17-4752-A56F-EB96F13C7E2B}"/>
              </a:ext>
            </a:extLst>
          </p:cNvPr>
          <p:cNvSpPr/>
          <p:nvPr/>
        </p:nvSpPr>
        <p:spPr>
          <a:xfrm>
            <a:off x="3251200" y="2578400"/>
            <a:ext cx="1041400" cy="241300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600" dirty="0">
                <a:solidFill>
                  <a:sysClr val="windowText" lastClr="000000"/>
                </a:solidFill>
              </a:rPr>
              <a:t>Latitud (Y)</a:t>
            </a:r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47B438FD-426F-4C58-A09B-7A6583EA9BB8}"/>
              </a:ext>
            </a:extLst>
          </p:cNvPr>
          <p:cNvSpPr/>
          <p:nvPr/>
        </p:nvSpPr>
        <p:spPr>
          <a:xfrm>
            <a:off x="4851402" y="2583163"/>
            <a:ext cx="1233204" cy="241300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600" dirty="0">
                <a:solidFill>
                  <a:sysClr val="windowText" lastClr="000000"/>
                </a:solidFill>
              </a:rPr>
              <a:t>Longitud (X)</a:t>
            </a:r>
          </a:p>
        </p:txBody>
      </p:sp>
      <p:cxnSp>
        <p:nvCxnSpPr>
          <p:cNvPr id="12" name="Conector recto de flecha 11">
            <a:extLst>
              <a:ext uri="{FF2B5EF4-FFF2-40B4-BE49-F238E27FC236}">
                <a16:creationId xmlns:a16="http://schemas.microsoft.com/office/drawing/2014/main" id="{93D9A6BA-581B-4C79-9346-8C2801629D22}"/>
              </a:ext>
            </a:extLst>
          </p:cNvPr>
          <p:cNvCxnSpPr>
            <a:cxnSpLocks/>
            <a:stCxn id="8" idx="0"/>
          </p:cNvCxnSpPr>
          <p:nvPr/>
        </p:nvCxnSpPr>
        <p:spPr>
          <a:xfrm flipV="1">
            <a:off x="3771900" y="2032004"/>
            <a:ext cx="298450" cy="5463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DAE09EF8-BD95-4EBA-A0DF-3CD498715FF5}"/>
              </a:ext>
            </a:extLst>
          </p:cNvPr>
          <p:cNvCxnSpPr>
            <a:cxnSpLocks/>
          </p:cNvCxnSpPr>
          <p:nvPr/>
        </p:nvCxnSpPr>
        <p:spPr>
          <a:xfrm flipH="1" flipV="1">
            <a:off x="4699445" y="2032004"/>
            <a:ext cx="672657" cy="5463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uadroTexto 18">
            <a:extLst>
              <a:ext uri="{FF2B5EF4-FFF2-40B4-BE49-F238E27FC236}">
                <a16:creationId xmlns:a16="http://schemas.microsoft.com/office/drawing/2014/main" id="{9184FBC5-FD48-4934-A1E0-D927EB62795D}"/>
              </a:ext>
            </a:extLst>
          </p:cNvPr>
          <p:cNvSpPr txBox="1"/>
          <p:nvPr/>
        </p:nvSpPr>
        <p:spPr>
          <a:xfrm>
            <a:off x="843653" y="6044011"/>
            <a:ext cx="56423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200" dirty="0"/>
              <a:t>Figura 1: Coordenadas geográficas del Bloque W, Universidad de los Andes. Google </a:t>
            </a:r>
            <a:r>
              <a:rPr lang="es-CO" sz="1200" dirty="0" err="1"/>
              <a:t>Maps</a:t>
            </a:r>
            <a:endParaRPr lang="es-CO" sz="1200" dirty="0"/>
          </a:p>
        </p:txBody>
      </p:sp>
    </p:spTree>
    <p:extLst>
      <p:ext uri="{BB962C8B-B14F-4D97-AF65-F5344CB8AC3E}">
        <p14:creationId xmlns:p14="http://schemas.microsoft.com/office/powerpoint/2010/main" val="3980511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1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6F40B9-E85A-4589-87CA-D8C33A18AE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s-CO" dirty="0"/>
              <a:t>Coordenadas</a:t>
            </a:r>
          </a:p>
        </p:txBody>
      </p:sp>
      <p:pic>
        <p:nvPicPr>
          <p:cNvPr id="5" name="Marcador de contenido 4" descr="Imagen que contiene texto, mapa&#10;&#10;Descripción generada automáticamente">
            <a:extLst>
              <a:ext uri="{FF2B5EF4-FFF2-40B4-BE49-F238E27FC236}">
                <a16:creationId xmlns:a16="http://schemas.microsoft.com/office/drawing/2014/main" id="{B6D8E724-69FA-44EB-8CC4-DE31191E84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908" y="1208036"/>
            <a:ext cx="7428183" cy="4755280"/>
          </a:xfrm>
        </p:spPr>
      </p:pic>
      <p:sp>
        <p:nvSpPr>
          <p:cNvPr id="6" name="Elipse 5">
            <a:extLst>
              <a:ext uri="{FF2B5EF4-FFF2-40B4-BE49-F238E27FC236}">
                <a16:creationId xmlns:a16="http://schemas.microsoft.com/office/drawing/2014/main" id="{90B7B9F1-F067-41AF-B156-5000501955B6}"/>
              </a:ext>
            </a:extLst>
          </p:cNvPr>
          <p:cNvSpPr/>
          <p:nvPr/>
        </p:nvSpPr>
        <p:spPr>
          <a:xfrm>
            <a:off x="3189287" y="3481445"/>
            <a:ext cx="53975" cy="4921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D8BDCF9D-1B3D-46BA-AD48-9F6B25802388}"/>
              </a:ext>
            </a:extLst>
          </p:cNvPr>
          <p:cNvSpPr txBox="1"/>
          <p:nvPr/>
        </p:nvSpPr>
        <p:spPr>
          <a:xfrm>
            <a:off x="1314450" y="3935469"/>
            <a:ext cx="1928812" cy="408623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dirty="0"/>
              <a:t>-74.0649 , 4.6022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EC78E2A1-3590-494D-B119-5D3CBDBFFF63}"/>
              </a:ext>
            </a:extLst>
          </p:cNvPr>
          <p:cNvSpPr txBox="1"/>
          <p:nvPr/>
        </p:nvSpPr>
        <p:spPr>
          <a:xfrm>
            <a:off x="1545432" y="3585676"/>
            <a:ext cx="1317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Coordenada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0118C732-313E-4EF4-8A40-93ED0495EC6A}"/>
              </a:ext>
            </a:extLst>
          </p:cNvPr>
          <p:cNvSpPr txBox="1"/>
          <p:nvPr/>
        </p:nvSpPr>
        <p:spPr>
          <a:xfrm>
            <a:off x="1274818" y="4395288"/>
            <a:ext cx="1819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Longitud - Latitud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8788CC77-B095-41E9-932C-C0A3A9232C57}"/>
              </a:ext>
            </a:extLst>
          </p:cNvPr>
          <p:cNvSpPr txBox="1"/>
          <p:nvPr/>
        </p:nvSpPr>
        <p:spPr>
          <a:xfrm>
            <a:off x="4073304" y="5940730"/>
            <a:ext cx="9973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Longitud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925722D8-C196-4E07-A581-6FC580480D20}"/>
              </a:ext>
            </a:extLst>
          </p:cNvPr>
          <p:cNvSpPr txBox="1"/>
          <p:nvPr/>
        </p:nvSpPr>
        <p:spPr>
          <a:xfrm>
            <a:off x="49772" y="3418102"/>
            <a:ext cx="8300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Latitud</a:t>
            </a:r>
          </a:p>
        </p:txBody>
      </p:sp>
      <p:cxnSp>
        <p:nvCxnSpPr>
          <p:cNvPr id="13" name="Conector recto de flecha 12">
            <a:extLst>
              <a:ext uri="{FF2B5EF4-FFF2-40B4-BE49-F238E27FC236}">
                <a16:creationId xmlns:a16="http://schemas.microsoft.com/office/drawing/2014/main" id="{4792945F-C9E5-41FC-8F1D-97F343B8D8DB}"/>
              </a:ext>
            </a:extLst>
          </p:cNvPr>
          <p:cNvCxnSpPr>
            <a:cxnSpLocks/>
          </p:cNvCxnSpPr>
          <p:nvPr/>
        </p:nvCxnSpPr>
        <p:spPr>
          <a:xfrm flipV="1">
            <a:off x="464789" y="2335833"/>
            <a:ext cx="0" cy="10822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ector recto de flecha 14">
            <a:extLst>
              <a:ext uri="{FF2B5EF4-FFF2-40B4-BE49-F238E27FC236}">
                <a16:creationId xmlns:a16="http://schemas.microsoft.com/office/drawing/2014/main" id="{09B79313-3258-491A-B833-90D28A712B62}"/>
              </a:ext>
            </a:extLst>
          </p:cNvPr>
          <p:cNvCxnSpPr>
            <a:cxnSpLocks/>
          </p:cNvCxnSpPr>
          <p:nvPr/>
        </p:nvCxnSpPr>
        <p:spPr>
          <a:xfrm>
            <a:off x="466681" y="3787435"/>
            <a:ext cx="0" cy="10922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recto de flecha 16">
            <a:extLst>
              <a:ext uri="{FF2B5EF4-FFF2-40B4-BE49-F238E27FC236}">
                <a16:creationId xmlns:a16="http://schemas.microsoft.com/office/drawing/2014/main" id="{7A8F6AE5-7B0D-4D1C-847E-8D9762422867}"/>
              </a:ext>
            </a:extLst>
          </p:cNvPr>
          <p:cNvCxnSpPr>
            <a:cxnSpLocks/>
          </p:cNvCxnSpPr>
          <p:nvPr/>
        </p:nvCxnSpPr>
        <p:spPr>
          <a:xfrm rot="5400000" flipV="1">
            <a:off x="5658559" y="5584262"/>
            <a:ext cx="0" cy="10822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cto de flecha 17">
            <a:extLst>
              <a:ext uri="{FF2B5EF4-FFF2-40B4-BE49-F238E27FC236}">
                <a16:creationId xmlns:a16="http://schemas.microsoft.com/office/drawing/2014/main" id="{FB53F8A9-63F3-4461-8170-E285BA899F55}"/>
              </a:ext>
            </a:extLst>
          </p:cNvPr>
          <p:cNvCxnSpPr>
            <a:cxnSpLocks/>
          </p:cNvCxnSpPr>
          <p:nvPr/>
        </p:nvCxnSpPr>
        <p:spPr>
          <a:xfrm rot="5400000">
            <a:off x="3243262" y="5579291"/>
            <a:ext cx="0" cy="10922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: angular 23">
            <a:extLst>
              <a:ext uri="{FF2B5EF4-FFF2-40B4-BE49-F238E27FC236}">
                <a16:creationId xmlns:a16="http://schemas.microsoft.com/office/drawing/2014/main" id="{6333950C-C904-4140-90DE-83352A70E9C8}"/>
              </a:ext>
            </a:extLst>
          </p:cNvPr>
          <p:cNvCxnSpPr>
            <a:cxnSpLocks/>
            <a:stCxn id="7" idx="3"/>
          </p:cNvCxnSpPr>
          <p:nvPr/>
        </p:nvCxnSpPr>
        <p:spPr>
          <a:xfrm flipH="1" flipV="1">
            <a:off x="3216274" y="3602772"/>
            <a:ext cx="26988" cy="537009"/>
          </a:xfrm>
          <a:prstGeom prst="bentConnector4">
            <a:avLst>
              <a:gd name="adj1" fmla="val -847043"/>
              <a:gd name="adj2" fmla="val 6902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CuadroTexto 33">
            <a:extLst>
              <a:ext uri="{FF2B5EF4-FFF2-40B4-BE49-F238E27FC236}">
                <a16:creationId xmlns:a16="http://schemas.microsoft.com/office/drawing/2014/main" id="{10924540-8C4D-4496-8E05-DAD2D82169B3}"/>
              </a:ext>
            </a:extLst>
          </p:cNvPr>
          <p:cNvSpPr txBox="1"/>
          <p:nvPr/>
        </p:nvSpPr>
        <p:spPr>
          <a:xfrm>
            <a:off x="901872" y="6252474"/>
            <a:ext cx="48987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200" dirty="0"/>
              <a:t>Figura 2: Coordenadas geográficas vistas en una proyección Mercator. </a:t>
            </a:r>
            <a:r>
              <a:rPr lang="es-CO" sz="1200" dirty="0">
                <a:hlinkClick r:id="rId3"/>
              </a:rPr>
              <a:t>Fuente</a:t>
            </a:r>
            <a:endParaRPr lang="es-CO" sz="1200" dirty="0"/>
          </a:p>
        </p:txBody>
      </p:sp>
      <p:sp>
        <p:nvSpPr>
          <p:cNvPr id="35" name="CuadroTexto 34">
            <a:extLst>
              <a:ext uri="{FF2B5EF4-FFF2-40B4-BE49-F238E27FC236}">
                <a16:creationId xmlns:a16="http://schemas.microsoft.com/office/drawing/2014/main" id="{C03EADFF-AA9E-4470-98F9-C7BC7DD44CAE}"/>
              </a:ext>
            </a:extLst>
          </p:cNvPr>
          <p:cNvSpPr txBox="1"/>
          <p:nvPr/>
        </p:nvSpPr>
        <p:spPr>
          <a:xfrm>
            <a:off x="6590920" y="5969543"/>
            <a:ext cx="1082270" cy="340519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sz="1400" dirty="0"/>
              <a:t>Meridianos</a:t>
            </a:r>
          </a:p>
        </p:txBody>
      </p:sp>
      <p:sp>
        <p:nvSpPr>
          <p:cNvPr id="36" name="CuadroTexto 35">
            <a:extLst>
              <a:ext uri="{FF2B5EF4-FFF2-40B4-BE49-F238E27FC236}">
                <a16:creationId xmlns:a16="http://schemas.microsoft.com/office/drawing/2014/main" id="{0C6B28DD-06A0-4AB2-8342-C67D831F15C3}"/>
              </a:ext>
            </a:extLst>
          </p:cNvPr>
          <p:cNvSpPr txBox="1"/>
          <p:nvPr/>
        </p:nvSpPr>
        <p:spPr>
          <a:xfrm>
            <a:off x="54603" y="1757655"/>
            <a:ext cx="911353" cy="340519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s-CO" sz="1400" dirty="0"/>
              <a:t>Paralelos</a:t>
            </a:r>
          </a:p>
        </p:txBody>
      </p:sp>
      <p:sp>
        <p:nvSpPr>
          <p:cNvPr id="39" name="CuadroTexto 38">
            <a:extLst>
              <a:ext uri="{FF2B5EF4-FFF2-40B4-BE49-F238E27FC236}">
                <a16:creationId xmlns:a16="http://schemas.microsoft.com/office/drawing/2014/main" id="{1B899C64-A4BF-4AAD-8758-2F35193F8292}"/>
              </a:ext>
            </a:extLst>
          </p:cNvPr>
          <p:cNvSpPr txBox="1"/>
          <p:nvPr/>
        </p:nvSpPr>
        <p:spPr>
          <a:xfrm>
            <a:off x="1354630" y="4660994"/>
            <a:ext cx="18190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dirty="0"/>
              <a:t>X - Y</a:t>
            </a:r>
          </a:p>
        </p:txBody>
      </p:sp>
    </p:spTree>
    <p:extLst>
      <p:ext uri="{BB962C8B-B14F-4D97-AF65-F5344CB8AC3E}">
        <p14:creationId xmlns:p14="http://schemas.microsoft.com/office/powerpoint/2010/main" val="3550922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35" grpId="0" animBg="1"/>
      <p:bldP spid="3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4DA0EE-028F-4C4B-85DB-9854EE77D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s-CO" dirty="0"/>
              <a:t>Tipos de información geográfica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46728455-91F5-426F-B9B4-3336A912A2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149" y="4231686"/>
            <a:ext cx="4187849" cy="2119460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E03892F0-FFE0-4C6F-B9DE-A76A98EC18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3857" y="1683878"/>
            <a:ext cx="3050850" cy="2142764"/>
          </a:xfrm>
          <a:prstGeom prst="rect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45B7A592-79F3-4DB9-843F-6AF7623645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18929" y="2112992"/>
            <a:ext cx="3828515" cy="3295782"/>
          </a:xfrm>
          <a:prstGeom prst="rect">
            <a:avLst/>
          </a:prstGeom>
        </p:spPr>
      </p:pic>
      <p:sp>
        <p:nvSpPr>
          <p:cNvPr id="17" name="Rectángulo: esquinas redondeadas 16">
            <a:extLst>
              <a:ext uri="{FF2B5EF4-FFF2-40B4-BE49-F238E27FC236}">
                <a16:creationId xmlns:a16="http://schemas.microsoft.com/office/drawing/2014/main" id="{189C8BFA-D6A1-4DE3-8F54-84177493F5E7}"/>
              </a:ext>
            </a:extLst>
          </p:cNvPr>
          <p:cNvSpPr/>
          <p:nvPr/>
        </p:nvSpPr>
        <p:spPr>
          <a:xfrm>
            <a:off x="40799" y="5483134"/>
            <a:ext cx="1250950" cy="241300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ysClr val="windowText" lastClr="000000"/>
                </a:solidFill>
              </a:rPr>
              <a:t>Vectorial</a:t>
            </a:r>
          </a:p>
        </p:txBody>
      </p:sp>
      <p:sp>
        <p:nvSpPr>
          <p:cNvPr id="18" name="Rectángulo: esquinas redondeadas 17">
            <a:extLst>
              <a:ext uri="{FF2B5EF4-FFF2-40B4-BE49-F238E27FC236}">
                <a16:creationId xmlns:a16="http://schemas.microsoft.com/office/drawing/2014/main" id="{14C6CB06-DDCF-44F9-97A9-8A8DE10758C9}"/>
              </a:ext>
            </a:extLst>
          </p:cNvPr>
          <p:cNvSpPr/>
          <p:nvPr/>
        </p:nvSpPr>
        <p:spPr>
          <a:xfrm>
            <a:off x="2063807" y="1296433"/>
            <a:ext cx="1250950" cy="241300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ysClr val="windowText" lastClr="000000"/>
                </a:solidFill>
              </a:rPr>
              <a:t>Real</a:t>
            </a:r>
          </a:p>
        </p:txBody>
      </p:sp>
      <p:sp>
        <p:nvSpPr>
          <p:cNvPr id="20" name="Rectángulo: esquinas redondeadas 19">
            <a:extLst>
              <a:ext uri="{FF2B5EF4-FFF2-40B4-BE49-F238E27FC236}">
                <a16:creationId xmlns:a16="http://schemas.microsoft.com/office/drawing/2014/main" id="{CBFDA2BF-4B87-4460-A92E-8CCEDB52E892}"/>
              </a:ext>
            </a:extLst>
          </p:cNvPr>
          <p:cNvSpPr/>
          <p:nvPr/>
        </p:nvSpPr>
        <p:spPr>
          <a:xfrm>
            <a:off x="6407711" y="1691176"/>
            <a:ext cx="1250950" cy="241300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 err="1">
                <a:solidFill>
                  <a:sysClr val="windowText" lastClr="000000"/>
                </a:solidFill>
              </a:rPr>
              <a:t>Raster</a:t>
            </a:r>
            <a:endParaRPr lang="es-CO" dirty="0">
              <a:solidFill>
                <a:sysClr val="windowText" lastClr="000000"/>
              </a:solidFill>
            </a:endParaRPr>
          </a:p>
        </p:txBody>
      </p:sp>
      <p:sp>
        <p:nvSpPr>
          <p:cNvPr id="13" name="Flecha: a la derecha 12">
            <a:extLst>
              <a:ext uri="{FF2B5EF4-FFF2-40B4-BE49-F238E27FC236}">
                <a16:creationId xmlns:a16="http://schemas.microsoft.com/office/drawing/2014/main" id="{0A21A86B-0EDF-499E-80C1-658AE7BA6018}"/>
              </a:ext>
            </a:extLst>
          </p:cNvPr>
          <p:cNvSpPr/>
          <p:nvPr/>
        </p:nvSpPr>
        <p:spPr>
          <a:xfrm>
            <a:off x="4443811" y="2597921"/>
            <a:ext cx="317827" cy="53197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1" name="Flecha: a la derecha 20">
            <a:extLst>
              <a:ext uri="{FF2B5EF4-FFF2-40B4-BE49-F238E27FC236}">
                <a16:creationId xmlns:a16="http://schemas.microsoft.com/office/drawing/2014/main" id="{43ADD60A-9431-4694-B775-1490225C3E0E}"/>
              </a:ext>
            </a:extLst>
          </p:cNvPr>
          <p:cNvSpPr/>
          <p:nvPr/>
        </p:nvSpPr>
        <p:spPr>
          <a:xfrm rot="5400000">
            <a:off x="2585147" y="3763176"/>
            <a:ext cx="317827" cy="53197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2" name="CuadroTexto 21">
            <a:extLst>
              <a:ext uri="{FF2B5EF4-FFF2-40B4-BE49-F238E27FC236}">
                <a16:creationId xmlns:a16="http://schemas.microsoft.com/office/drawing/2014/main" id="{85BE4BA9-AE1D-4BC9-87B5-22BA3F54B406}"/>
              </a:ext>
            </a:extLst>
          </p:cNvPr>
          <p:cNvSpPr txBox="1"/>
          <p:nvPr/>
        </p:nvSpPr>
        <p:spPr>
          <a:xfrm>
            <a:off x="3467212" y="3837457"/>
            <a:ext cx="6769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200" dirty="0"/>
              <a:t>Figura 1</a:t>
            </a:r>
          </a:p>
        </p:txBody>
      </p:sp>
      <p:sp>
        <p:nvSpPr>
          <p:cNvPr id="23" name="CuadroTexto 22">
            <a:extLst>
              <a:ext uri="{FF2B5EF4-FFF2-40B4-BE49-F238E27FC236}">
                <a16:creationId xmlns:a16="http://schemas.microsoft.com/office/drawing/2014/main" id="{0BBDB132-E4BF-4581-92B9-D893B60E960A}"/>
              </a:ext>
            </a:extLst>
          </p:cNvPr>
          <p:cNvSpPr txBox="1"/>
          <p:nvPr/>
        </p:nvSpPr>
        <p:spPr>
          <a:xfrm>
            <a:off x="95949" y="6468376"/>
            <a:ext cx="67481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200" dirty="0"/>
              <a:t>Figura 3: Visualización de datos vectoriales de Bogotá D.C. en ArcGIS. </a:t>
            </a:r>
            <a:r>
              <a:rPr lang="es-CO" sz="1200" dirty="0">
                <a:hlinkClick r:id="rId5"/>
              </a:rPr>
              <a:t>Datos</a:t>
            </a:r>
            <a:r>
              <a:rPr lang="es-CO" sz="1200" dirty="0"/>
              <a:t> de la UAECD (Catastro Distrital)</a:t>
            </a:r>
          </a:p>
        </p:txBody>
      </p:sp>
      <p:sp>
        <p:nvSpPr>
          <p:cNvPr id="24" name="CuadroTexto 23">
            <a:extLst>
              <a:ext uri="{FF2B5EF4-FFF2-40B4-BE49-F238E27FC236}">
                <a16:creationId xmlns:a16="http://schemas.microsoft.com/office/drawing/2014/main" id="{515E7572-744C-4145-80D6-DFCEC2E4D1C9}"/>
              </a:ext>
            </a:extLst>
          </p:cNvPr>
          <p:cNvSpPr txBox="1"/>
          <p:nvPr/>
        </p:nvSpPr>
        <p:spPr>
          <a:xfrm>
            <a:off x="5316005" y="5428352"/>
            <a:ext cx="36987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200" dirty="0"/>
              <a:t>Figura 4: </a:t>
            </a:r>
            <a:r>
              <a:rPr lang="es-CO" sz="1200" dirty="0" err="1"/>
              <a:t>Raster</a:t>
            </a:r>
            <a:r>
              <a:rPr lang="es-CO" sz="1200" dirty="0"/>
              <a:t> de densidad de establecimientos comerciales en Bogotá D.C. en 2016. </a:t>
            </a:r>
            <a:r>
              <a:rPr lang="es-CO" sz="1200" dirty="0">
                <a:hlinkClick r:id="rId6"/>
              </a:rPr>
              <a:t>Fuente</a:t>
            </a:r>
            <a:r>
              <a:rPr lang="es-CO" sz="1200" dirty="0"/>
              <a:t>: UAECD (</a:t>
            </a:r>
            <a:r>
              <a:rPr lang="es-CO" sz="1200" dirty="0">
                <a:hlinkClick r:id="rId7"/>
              </a:rPr>
              <a:t>Catastro Distrital</a:t>
            </a:r>
            <a:r>
              <a:rPr lang="es-CO" sz="12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660411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0" grpId="0" animBg="1"/>
      <p:bldP spid="13" grpId="0" animBg="1"/>
      <p:bldP spid="21" grpId="0" animBg="1"/>
      <p:bldP spid="23" grpId="0"/>
      <p:bldP spid="2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F74BEA-D92D-4F9B-A2BD-8B5077D12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s-CO" dirty="0"/>
              <a:t>Información geográfica vectorial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856AC6FD-5E12-4F65-A949-B774BBE106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4789" y="1374489"/>
            <a:ext cx="7414422" cy="3752421"/>
          </a:xfrm>
          <a:prstGeom prst="rect">
            <a:avLst/>
          </a:prstGeom>
        </p:spPr>
      </p:pic>
      <p:sp>
        <p:nvSpPr>
          <p:cNvPr id="5" name="Rectángulo: esquinas redondeadas 4">
            <a:extLst>
              <a:ext uri="{FF2B5EF4-FFF2-40B4-BE49-F238E27FC236}">
                <a16:creationId xmlns:a16="http://schemas.microsoft.com/office/drawing/2014/main" id="{F9D73823-8825-4815-B01A-88639F3F3978}"/>
              </a:ext>
            </a:extLst>
          </p:cNvPr>
          <p:cNvSpPr/>
          <p:nvPr/>
        </p:nvSpPr>
        <p:spPr>
          <a:xfrm>
            <a:off x="1920875" y="5578259"/>
            <a:ext cx="1250950" cy="241300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ysClr val="windowText" lastClr="000000"/>
                </a:solidFill>
              </a:rPr>
              <a:t>Polígonos</a:t>
            </a:r>
          </a:p>
        </p:txBody>
      </p:sp>
      <p:cxnSp>
        <p:nvCxnSpPr>
          <p:cNvPr id="6" name="Conector recto de flecha 5">
            <a:extLst>
              <a:ext uri="{FF2B5EF4-FFF2-40B4-BE49-F238E27FC236}">
                <a16:creationId xmlns:a16="http://schemas.microsoft.com/office/drawing/2014/main" id="{BB0E9B5D-B8A7-43A6-8AAB-13A799A0DF94}"/>
              </a:ext>
            </a:extLst>
          </p:cNvPr>
          <p:cNvCxnSpPr>
            <a:cxnSpLocks/>
            <a:endCxn id="10" idx="0"/>
          </p:cNvCxnSpPr>
          <p:nvPr/>
        </p:nvCxnSpPr>
        <p:spPr>
          <a:xfrm flipH="1">
            <a:off x="6597650" y="4637686"/>
            <a:ext cx="734642" cy="9405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FD963860-668E-4EFA-AC97-26D175FE4568}"/>
              </a:ext>
            </a:extLst>
          </p:cNvPr>
          <p:cNvSpPr/>
          <p:nvPr/>
        </p:nvSpPr>
        <p:spPr>
          <a:xfrm>
            <a:off x="3946525" y="5578259"/>
            <a:ext cx="1250950" cy="241300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ysClr val="windowText" lastClr="000000"/>
                </a:solidFill>
              </a:rPr>
              <a:t>Líneas</a:t>
            </a:r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069DC29D-A21F-4929-B381-F897A94BD89D}"/>
              </a:ext>
            </a:extLst>
          </p:cNvPr>
          <p:cNvSpPr/>
          <p:nvPr/>
        </p:nvSpPr>
        <p:spPr>
          <a:xfrm>
            <a:off x="5972175" y="5578259"/>
            <a:ext cx="1250950" cy="241300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ysClr val="windowText" lastClr="000000"/>
                </a:solidFill>
              </a:rPr>
              <a:t>Puntos</a:t>
            </a:r>
          </a:p>
        </p:txBody>
      </p:sp>
      <p:cxnSp>
        <p:nvCxnSpPr>
          <p:cNvPr id="12" name="Conector recto de flecha 11">
            <a:extLst>
              <a:ext uri="{FF2B5EF4-FFF2-40B4-BE49-F238E27FC236}">
                <a16:creationId xmlns:a16="http://schemas.microsoft.com/office/drawing/2014/main" id="{45180F6E-D5D1-401C-8D69-AD5B07B87B2C}"/>
              </a:ext>
            </a:extLst>
          </p:cNvPr>
          <p:cNvCxnSpPr>
            <a:cxnSpLocks/>
            <a:endCxn id="9" idx="0"/>
          </p:cNvCxnSpPr>
          <p:nvPr/>
        </p:nvCxnSpPr>
        <p:spPr>
          <a:xfrm flipH="1">
            <a:off x="4572000" y="3892883"/>
            <a:ext cx="1767496" cy="16853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recto de flecha 13">
            <a:extLst>
              <a:ext uri="{FF2B5EF4-FFF2-40B4-BE49-F238E27FC236}">
                <a16:creationId xmlns:a16="http://schemas.microsoft.com/office/drawing/2014/main" id="{5DDFAAC8-9F7F-45C8-9B86-A6B5E44B0C76}"/>
              </a:ext>
            </a:extLst>
          </p:cNvPr>
          <p:cNvCxnSpPr>
            <a:cxnSpLocks/>
            <a:endCxn id="5" idx="0"/>
          </p:cNvCxnSpPr>
          <p:nvPr/>
        </p:nvCxnSpPr>
        <p:spPr>
          <a:xfrm flipH="1">
            <a:off x="2546350" y="4404206"/>
            <a:ext cx="1227956" cy="11740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uadroTexto 15">
            <a:extLst>
              <a:ext uri="{FF2B5EF4-FFF2-40B4-BE49-F238E27FC236}">
                <a16:creationId xmlns:a16="http://schemas.microsoft.com/office/drawing/2014/main" id="{737EF201-1E6C-409A-B5DC-9BFC7F80DF03}"/>
              </a:ext>
            </a:extLst>
          </p:cNvPr>
          <p:cNvSpPr txBox="1"/>
          <p:nvPr/>
        </p:nvSpPr>
        <p:spPr>
          <a:xfrm>
            <a:off x="1814720" y="5911760"/>
            <a:ext cx="14632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200" dirty="0"/>
              <a:t>Áreas: Manzanas, barrios, municipios</a:t>
            </a:r>
          </a:p>
        </p:txBody>
      </p:sp>
      <p:sp>
        <p:nvSpPr>
          <p:cNvPr id="17" name="CuadroTexto 16">
            <a:extLst>
              <a:ext uri="{FF2B5EF4-FFF2-40B4-BE49-F238E27FC236}">
                <a16:creationId xmlns:a16="http://schemas.microsoft.com/office/drawing/2014/main" id="{87F0AF38-20F0-493C-A546-F42F28C4450B}"/>
              </a:ext>
            </a:extLst>
          </p:cNvPr>
          <p:cNvSpPr txBox="1"/>
          <p:nvPr/>
        </p:nvSpPr>
        <p:spPr>
          <a:xfrm>
            <a:off x="3946525" y="5911759"/>
            <a:ext cx="14632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200" dirty="0"/>
              <a:t>Trazados: Ríos, vías</a:t>
            </a:r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541BDD3B-B6D1-4C5D-8037-8F46D306BCD4}"/>
              </a:ext>
            </a:extLst>
          </p:cNvPr>
          <p:cNvSpPr txBox="1"/>
          <p:nvPr/>
        </p:nvSpPr>
        <p:spPr>
          <a:xfrm>
            <a:off x="5866022" y="5911759"/>
            <a:ext cx="19448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200" dirty="0"/>
              <a:t>Objetos: Paraderos, árboles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A240E253-2878-4CAD-BCB4-648E0EAE686F}"/>
              </a:ext>
            </a:extLst>
          </p:cNvPr>
          <p:cNvSpPr txBox="1"/>
          <p:nvPr/>
        </p:nvSpPr>
        <p:spPr>
          <a:xfrm>
            <a:off x="361495" y="4320072"/>
            <a:ext cx="21572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200" dirty="0"/>
              <a:t>Figura 3: Visualización de datos vectoriales de Bogotá D.C. en ArcGIS. </a:t>
            </a:r>
            <a:r>
              <a:rPr lang="es-CO" sz="1200" dirty="0">
                <a:hlinkClick r:id="rId3"/>
              </a:rPr>
              <a:t>Datos</a:t>
            </a:r>
            <a:r>
              <a:rPr lang="es-CO" sz="1200" dirty="0"/>
              <a:t> de la UAECD (Catastro Distrital)</a:t>
            </a:r>
          </a:p>
        </p:txBody>
      </p:sp>
    </p:spTree>
    <p:extLst>
      <p:ext uri="{BB962C8B-B14F-4D97-AF65-F5344CB8AC3E}">
        <p14:creationId xmlns:p14="http://schemas.microsoft.com/office/powerpoint/2010/main" val="27130398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  <p:bldP spid="10" grpId="0" animBg="1"/>
      <p:bldP spid="16" grpId="0"/>
      <p:bldP spid="17" grpId="0"/>
      <p:bldP spid="1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6F8EC617-6942-44E3-9A87-4A54E85B9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s-CO" dirty="0" err="1"/>
              <a:t>Shapefiles</a:t>
            </a:r>
            <a:endParaRPr lang="es-CO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2979093E-3921-4DFD-AE78-50669FFF0C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66"/>
          <a:stretch/>
        </p:blipFill>
        <p:spPr>
          <a:xfrm>
            <a:off x="247828" y="1128041"/>
            <a:ext cx="5367212" cy="5084747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3F82DD7C-1626-418C-B332-FC418D77E1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2390" y="3268346"/>
            <a:ext cx="3971610" cy="1394009"/>
          </a:xfrm>
          <a:prstGeom prst="rect">
            <a:avLst/>
          </a:prstGeom>
        </p:spPr>
      </p:pic>
      <p:cxnSp>
        <p:nvCxnSpPr>
          <p:cNvPr id="9" name="Conector recto de flecha 8">
            <a:extLst>
              <a:ext uri="{FF2B5EF4-FFF2-40B4-BE49-F238E27FC236}">
                <a16:creationId xmlns:a16="http://schemas.microsoft.com/office/drawing/2014/main" id="{51D77A00-1CA6-4EC7-82A2-746FF9AFFDB7}"/>
              </a:ext>
            </a:extLst>
          </p:cNvPr>
          <p:cNvCxnSpPr>
            <a:cxnSpLocks/>
          </p:cNvCxnSpPr>
          <p:nvPr/>
        </p:nvCxnSpPr>
        <p:spPr>
          <a:xfrm flipH="1">
            <a:off x="4749800" y="4260955"/>
            <a:ext cx="2025650" cy="8679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cto de flecha 10">
            <a:extLst>
              <a:ext uri="{FF2B5EF4-FFF2-40B4-BE49-F238E27FC236}">
                <a16:creationId xmlns:a16="http://schemas.microsoft.com/office/drawing/2014/main" id="{7685255D-0D1F-4DD4-9820-D23F0503C759}"/>
              </a:ext>
            </a:extLst>
          </p:cNvPr>
          <p:cNvCxnSpPr>
            <a:cxnSpLocks/>
          </p:cNvCxnSpPr>
          <p:nvPr/>
        </p:nvCxnSpPr>
        <p:spPr>
          <a:xfrm flipH="1" flipV="1">
            <a:off x="2982482" y="2837199"/>
            <a:ext cx="3792968" cy="12753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Imagen 16">
            <a:extLst>
              <a:ext uri="{FF2B5EF4-FFF2-40B4-BE49-F238E27FC236}">
                <a16:creationId xmlns:a16="http://schemas.microsoft.com/office/drawing/2014/main" id="{11309D83-E03A-413D-8B23-BE6FCBD9D3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6298" y="927290"/>
            <a:ext cx="3210382" cy="893759"/>
          </a:xfrm>
          <a:prstGeom prst="rect">
            <a:avLst/>
          </a:prstGeom>
        </p:spPr>
      </p:pic>
      <p:sp>
        <p:nvSpPr>
          <p:cNvPr id="18" name="Rectángulo: esquinas redondeadas 17">
            <a:extLst>
              <a:ext uri="{FF2B5EF4-FFF2-40B4-BE49-F238E27FC236}">
                <a16:creationId xmlns:a16="http://schemas.microsoft.com/office/drawing/2014/main" id="{C6B37D17-E1D4-44ED-8962-01FE41AD9AB8}"/>
              </a:ext>
            </a:extLst>
          </p:cNvPr>
          <p:cNvSpPr/>
          <p:nvPr/>
        </p:nvSpPr>
        <p:spPr>
          <a:xfrm>
            <a:off x="6374270" y="5300378"/>
            <a:ext cx="1969630" cy="525197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ysClr val="windowText" lastClr="000000"/>
                </a:solidFill>
              </a:rPr>
              <a:t>Tabla de atributos (.</a:t>
            </a:r>
            <a:r>
              <a:rPr lang="es-CO" dirty="0" err="1">
                <a:solidFill>
                  <a:sysClr val="windowText" lastClr="000000"/>
                </a:solidFill>
              </a:rPr>
              <a:t>dbf</a:t>
            </a:r>
            <a:r>
              <a:rPr lang="es-CO" dirty="0">
                <a:solidFill>
                  <a:sysClr val="windowText" lastClr="000000"/>
                </a:solidFill>
              </a:rPr>
              <a:t>)</a:t>
            </a:r>
          </a:p>
        </p:txBody>
      </p:sp>
      <p:sp>
        <p:nvSpPr>
          <p:cNvPr id="21" name="Rectángulo: esquinas redondeadas 20">
            <a:extLst>
              <a:ext uri="{FF2B5EF4-FFF2-40B4-BE49-F238E27FC236}">
                <a16:creationId xmlns:a16="http://schemas.microsoft.com/office/drawing/2014/main" id="{221D7736-BA00-497C-83EA-41256D04ECC7}"/>
              </a:ext>
            </a:extLst>
          </p:cNvPr>
          <p:cNvSpPr/>
          <p:nvPr/>
        </p:nvSpPr>
        <p:spPr>
          <a:xfrm>
            <a:off x="487433" y="1390720"/>
            <a:ext cx="1969630" cy="525197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ysClr val="windowText" lastClr="000000"/>
                </a:solidFill>
              </a:rPr>
              <a:t>Coordenadas (.</a:t>
            </a:r>
            <a:r>
              <a:rPr lang="es-CO" dirty="0" err="1">
                <a:solidFill>
                  <a:sysClr val="windowText" lastClr="000000"/>
                </a:solidFill>
              </a:rPr>
              <a:t>shp</a:t>
            </a:r>
            <a:r>
              <a:rPr lang="es-CO" dirty="0">
                <a:solidFill>
                  <a:sysClr val="windowText" lastClr="000000"/>
                </a:solidFill>
              </a:rPr>
              <a:t>)</a:t>
            </a:r>
          </a:p>
        </p:txBody>
      </p:sp>
      <p:sp>
        <p:nvSpPr>
          <p:cNvPr id="22" name="Rectángulo: esquinas redondeadas 21">
            <a:extLst>
              <a:ext uri="{FF2B5EF4-FFF2-40B4-BE49-F238E27FC236}">
                <a16:creationId xmlns:a16="http://schemas.microsoft.com/office/drawing/2014/main" id="{1C9F4766-70D2-4F94-8C18-077785CBC994}"/>
              </a:ext>
            </a:extLst>
          </p:cNvPr>
          <p:cNvSpPr/>
          <p:nvPr/>
        </p:nvSpPr>
        <p:spPr>
          <a:xfrm>
            <a:off x="7040843" y="4813502"/>
            <a:ext cx="1969630" cy="315394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ysClr val="windowText" lastClr="000000"/>
                </a:solidFill>
              </a:rPr>
              <a:t>Relacional (.</a:t>
            </a:r>
            <a:r>
              <a:rPr lang="es-CO" dirty="0" err="1">
                <a:solidFill>
                  <a:sysClr val="windowText" lastClr="000000"/>
                </a:solidFill>
              </a:rPr>
              <a:t>shx</a:t>
            </a:r>
            <a:r>
              <a:rPr lang="es-CO" dirty="0">
                <a:solidFill>
                  <a:sysClr val="windowText" lastClr="000000"/>
                </a:solidFill>
              </a:rPr>
              <a:t>)</a:t>
            </a:r>
          </a:p>
        </p:txBody>
      </p:sp>
      <p:cxnSp>
        <p:nvCxnSpPr>
          <p:cNvPr id="23" name="Conector recto de flecha 22">
            <a:extLst>
              <a:ext uri="{FF2B5EF4-FFF2-40B4-BE49-F238E27FC236}">
                <a16:creationId xmlns:a16="http://schemas.microsoft.com/office/drawing/2014/main" id="{749C97EC-C70E-4F2F-A430-E8E5EB464455}"/>
              </a:ext>
            </a:extLst>
          </p:cNvPr>
          <p:cNvCxnSpPr>
            <a:cxnSpLocks/>
            <a:endCxn id="22" idx="0"/>
          </p:cNvCxnSpPr>
          <p:nvPr/>
        </p:nvCxnSpPr>
        <p:spPr>
          <a:xfrm>
            <a:off x="6775450" y="4425320"/>
            <a:ext cx="1250208" cy="3881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CuadroTexto 26">
            <a:extLst>
              <a:ext uri="{FF2B5EF4-FFF2-40B4-BE49-F238E27FC236}">
                <a16:creationId xmlns:a16="http://schemas.microsoft.com/office/drawing/2014/main" id="{683B88CC-3F53-4C01-85AB-2F34284497CD}"/>
              </a:ext>
            </a:extLst>
          </p:cNvPr>
          <p:cNvSpPr txBox="1"/>
          <p:nvPr/>
        </p:nvSpPr>
        <p:spPr>
          <a:xfrm>
            <a:off x="104495" y="6275039"/>
            <a:ext cx="526913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200" dirty="0"/>
              <a:t>Figura 5: Visualización de departamentos de Colombia en ArcGIS. </a:t>
            </a:r>
            <a:r>
              <a:rPr lang="es-CO" sz="1200" dirty="0">
                <a:hlinkClick r:id="rId5"/>
              </a:rPr>
              <a:t>Datos</a:t>
            </a:r>
            <a:r>
              <a:rPr lang="es-CO" sz="1200" dirty="0"/>
              <a:t> del DANE</a:t>
            </a:r>
          </a:p>
        </p:txBody>
      </p:sp>
    </p:spTree>
    <p:extLst>
      <p:ext uri="{BB962C8B-B14F-4D97-AF65-F5344CB8AC3E}">
        <p14:creationId xmlns:p14="http://schemas.microsoft.com/office/powerpoint/2010/main" val="1875329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1" grpId="0" animBg="1"/>
      <p:bldP spid="2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6F8EC617-6942-44E3-9A87-4A54E85B96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s-CO" dirty="0" err="1"/>
              <a:t>Shapefiles</a:t>
            </a:r>
            <a:r>
              <a:rPr lang="es-CO" dirty="0"/>
              <a:t> en Stata</a:t>
            </a:r>
          </a:p>
        </p:txBody>
      </p:sp>
      <p:pic>
        <p:nvPicPr>
          <p:cNvPr id="42" name="Imagen 41">
            <a:extLst>
              <a:ext uri="{FF2B5EF4-FFF2-40B4-BE49-F238E27FC236}">
                <a16:creationId xmlns:a16="http://schemas.microsoft.com/office/drawing/2014/main" id="{63282758-5572-443D-9FB8-E8799EA496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515" y="1128242"/>
            <a:ext cx="5826283" cy="5178918"/>
          </a:xfrm>
          <a:prstGeom prst="rect">
            <a:avLst/>
          </a:prstGeom>
        </p:spPr>
      </p:pic>
      <p:sp>
        <p:nvSpPr>
          <p:cNvPr id="14" name="Rectángulo: esquinas redondeadas 13">
            <a:extLst>
              <a:ext uri="{FF2B5EF4-FFF2-40B4-BE49-F238E27FC236}">
                <a16:creationId xmlns:a16="http://schemas.microsoft.com/office/drawing/2014/main" id="{750DE971-BBFE-43A2-952B-B0D85FB99CD5}"/>
              </a:ext>
            </a:extLst>
          </p:cNvPr>
          <p:cNvSpPr/>
          <p:nvPr/>
        </p:nvSpPr>
        <p:spPr>
          <a:xfrm>
            <a:off x="6546663" y="1169330"/>
            <a:ext cx="1969630" cy="525197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ysClr val="windowText" lastClr="000000"/>
                </a:solidFill>
              </a:rPr>
              <a:t>Tabla de atributos (.</a:t>
            </a:r>
            <a:r>
              <a:rPr lang="es-CO" dirty="0" err="1">
                <a:solidFill>
                  <a:sysClr val="windowText" lastClr="000000"/>
                </a:solidFill>
              </a:rPr>
              <a:t>dbf</a:t>
            </a:r>
            <a:r>
              <a:rPr lang="es-CO" dirty="0">
                <a:solidFill>
                  <a:sysClr val="windowText" lastClr="000000"/>
                </a:solidFill>
              </a:rPr>
              <a:t>)</a:t>
            </a:r>
          </a:p>
        </p:txBody>
      </p:sp>
      <p:sp>
        <p:nvSpPr>
          <p:cNvPr id="16" name="Rectángulo: esquinas redondeadas 15">
            <a:extLst>
              <a:ext uri="{FF2B5EF4-FFF2-40B4-BE49-F238E27FC236}">
                <a16:creationId xmlns:a16="http://schemas.microsoft.com/office/drawing/2014/main" id="{CEC2A7BE-407D-4CEF-AC5C-5F703839B8EB}"/>
              </a:ext>
            </a:extLst>
          </p:cNvPr>
          <p:cNvSpPr/>
          <p:nvPr/>
        </p:nvSpPr>
        <p:spPr>
          <a:xfrm>
            <a:off x="1568792" y="2416627"/>
            <a:ext cx="1969630" cy="315394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ysClr val="windowText" lastClr="000000"/>
                </a:solidFill>
              </a:rPr>
              <a:t>Relacional (.</a:t>
            </a:r>
            <a:r>
              <a:rPr lang="es-CO" dirty="0" err="1">
                <a:solidFill>
                  <a:sysClr val="windowText" lastClr="000000"/>
                </a:solidFill>
              </a:rPr>
              <a:t>shx</a:t>
            </a:r>
            <a:r>
              <a:rPr lang="es-CO" dirty="0">
                <a:solidFill>
                  <a:sysClr val="windowText" lastClr="000000"/>
                </a:solidFill>
              </a:rPr>
              <a:t>)</a:t>
            </a:r>
          </a:p>
        </p:txBody>
      </p:sp>
      <p:sp>
        <p:nvSpPr>
          <p:cNvPr id="22" name="Rectángulo: esquinas redondeadas 21">
            <a:extLst>
              <a:ext uri="{FF2B5EF4-FFF2-40B4-BE49-F238E27FC236}">
                <a16:creationId xmlns:a16="http://schemas.microsoft.com/office/drawing/2014/main" id="{17105585-8B66-45F9-A988-13925537AC93}"/>
              </a:ext>
            </a:extLst>
          </p:cNvPr>
          <p:cNvSpPr/>
          <p:nvPr/>
        </p:nvSpPr>
        <p:spPr>
          <a:xfrm>
            <a:off x="6546663" y="3813455"/>
            <a:ext cx="1969630" cy="525197"/>
          </a:xfrm>
          <a:prstGeom prst="round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>
                <a:solidFill>
                  <a:sysClr val="windowText" lastClr="000000"/>
                </a:solidFill>
              </a:rPr>
              <a:t>Coordenadas (.</a:t>
            </a:r>
            <a:r>
              <a:rPr lang="es-CO" dirty="0" err="1">
                <a:solidFill>
                  <a:sysClr val="windowText" lastClr="000000"/>
                </a:solidFill>
              </a:rPr>
              <a:t>shp</a:t>
            </a:r>
            <a:r>
              <a:rPr lang="es-CO" dirty="0">
                <a:solidFill>
                  <a:sysClr val="windowText" lastClr="000000"/>
                </a:solidFill>
              </a:rPr>
              <a:t>)</a:t>
            </a:r>
          </a:p>
        </p:txBody>
      </p:sp>
      <p:sp>
        <p:nvSpPr>
          <p:cNvPr id="41" name="CuadroTexto 40">
            <a:extLst>
              <a:ext uri="{FF2B5EF4-FFF2-40B4-BE49-F238E27FC236}">
                <a16:creationId xmlns:a16="http://schemas.microsoft.com/office/drawing/2014/main" id="{780898BA-866C-4616-B7E9-66F8B785AB42}"/>
              </a:ext>
            </a:extLst>
          </p:cNvPr>
          <p:cNvSpPr txBox="1"/>
          <p:nvPr/>
        </p:nvSpPr>
        <p:spPr>
          <a:xfrm>
            <a:off x="674516" y="6307160"/>
            <a:ext cx="509389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200" dirty="0"/>
              <a:t>Figura 6: Visualización de departamentos de Colombia en Stata. </a:t>
            </a:r>
            <a:r>
              <a:rPr lang="es-CO" sz="1200" dirty="0">
                <a:hlinkClick r:id="rId3"/>
              </a:rPr>
              <a:t>Datos</a:t>
            </a:r>
            <a:r>
              <a:rPr lang="es-CO" sz="1200" dirty="0"/>
              <a:t> del DANE</a:t>
            </a:r>
          </a:p>
        </p:txBody>
      </p:sp>
      <p:sp>
        <p:nvSpPr>
          <p:cNvPr id="45" name="Rectángulo: esquinas redondeadas 44">
            <a:extLst>
              <a:ext uri="{FF2B5EF4-FFF2-40B4-BE49-F238E27FC236}">
                <a16:creationId xmlns:a16="http://schemas.microsoft.com/office/drawing/2014/main" id="{AF4D7975-A8B7-44B9-A2AC-EFCDB0E43F93}"/>
              </a:ext>
            </a:extLst>
          </p:cNvPr>
          <p:cNvSpPr/>
          <p:nvPr/>
        </p:nvSpPr>
        <p:spPr>
          <a:xfrm>
            <a:off x="3810000" y="2089265"/>
            <a:ext cx="2457450" cy="139999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47" name="Conector: angular 46">
            <a:extLst>
              <a:ext uri="{FF2B5EF4-FFF2-40B4-BE49-F238E27FC236}">
                <a16:creationId xmlns:a16="http://schemas.microsoft.com/office/drawing/2014/main" id="{9C7A18D7-70F4-45B4-9B9B-7FB3FE19AE3C}"/>
              </a:ext>
            </a:extLst>
          </p:cNvPr>
          <p:cNvCxnSpPr>
            <a:cxnSpLocks/>
            <a:stCxn id="45" idx="1"/>
          </p:cNvCxnSpPr>
          <p:nvPr/>
        </p:nvCxnSpPr>
        <p:spPr>
          <a:xfrm rot="10800000" flipH="1" flipV="1">
            <a:off x="3810000" y="2159265"/>
            <a:ext cx="438152" cy="3550988"/>
          </a:xfrm>
          <a:prstGeom prst="bentConnector4">
            <a:avLst>
              <a:gd name="adj1" fmla="val -52174"/>
              <a:gd name="adj2" fmla="val 10002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Abrir llave 54">
            <a:extLst>
              <a:ext uri="{FF2B5EF4-FFF2-40B4-BE49-F238E27FC236}">
                <a16:creationId xmlns:a16="http://schemas.microsoft.com/office/drawing/2014/main" id="{EE4DDFC8-E9F4-4119-BA03-1F815EFF4F7E}"/>
              </a:ext>
            </a:extLst>
          </p:cNvPr>
          <p:cNvSpPr/>
          <p:nvPr/>
        </p:nvSpPr>
        <p:spPr>
          <a:xfrm>
            <a:off x="4294017" y="5351383"/>
            <a:ext cx="159305" cy="714792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28938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5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81137F-40CA-43ED-980E-AADBFF2608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s-CO" dirty="0"/>
              <a:t>Mapa en Stata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E28CC05-9461-479D-BDB0-6CB8188B1F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199" y="1051129"/>
            <a:ext cx="3944346" cy="5336849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F690922C-C9A7-4E56-8B65-E776A4F8CB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7478" y="3161940"/>
            <a:ext cx="4594417" cy="2347957"/>
          </a:xfrm>
          <a:prstGeom prst="rect">
            <a:avLst/>
          </a:prstGeom>
        </p:spPr>
      </p:pic>
      <p:cxnSp>
        <p:nvCxnSpPr>
          <p:cNvPr id="13" name="Conector: angular 12">
            <a:extLst>
              <a:ext uri="{FF2B5EF4-FFF2-40B4-BE49-F238E27FC236}">
                <a16:creationId xmlns:a16="http://schemas.microsoft.com/office/drawing/2014/main" id="{7AD5E85A-D0AF-40DB-A03D-F36E741B1EC4}"/>
              </a:ext>
            </a:extLst>
          </p:cNvPr>
          <p:cNvCxnSpPr>
            <a:cxnSpLocks/>
            <a:stCxn id="14" idx="1"/>
          </p:cNvCxnSpPr>
          <p:nvPr/>
        </p:nvCxnSpPr>
        <p:spPr>
          <a:xfrm rot="10800000" flipH="1" flipV="1">
            <a:off x="4966405" y="1845466"/>
            <a:ext cx="733640" cy="2179599"/>
          </a:xfrm>
          <a:prstGeom prst="bentConnector4">
            <a:avLst>
              <a:gd name="adj1" fmla="val -31160"/>
              <a:gd name="adj2" fmla="val 51999"/>
            </a:avLst>
          </a:prstGeom>
          <a:ln w="31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Abrir llave 13">
            <a:extLst>
              <a:ext uri="{FF2B5EF4-FFF2-40B4-BE49-F238E27FC236}">
                <a16:creationId xmlns:a16="http://schemas.microsoft.com/office/drawing/2014/main" id="{EE2BCABF-2762-4E41-ABEF-9C0F1D5F2BC0}"/>
              </a:ext>
            </a:extLst>
          </p:cNvPr>
          <p:cNvSpPr/>
          <p:nvPr/>
        </p:nvSpPr>
        <p:spPr>
          <a:xfrm>
            <a:off x="4966405" y="1177202"/>
            <a:ext cx="224389" cy="133653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FD719655-A734-4876-9C4C-D501AE8FC1D7}"/>
              </a:ext>
            </a:extLst>
          </p:cNvPr>
          <p:cNvSpPr txBox="1"/>
          <p:nvPr/>
        </p:nvSpPr>
        <p:spPr>
          <a:xfrm>
            <a:off x="5244509" y="1185748"/>
            <a:ext cx="374737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dirty="0"/>
              <a:t>Pasos</a:t>
            </a:r>
          </a:p>
          <a:p>
            <a:pPr marL="342900" indent="-342900">
              <a:buAutoNum type="arabicPeriod"/>
            </a:pPr>
            <a:r>
              <a:rPr lang="es-CO" dirty="0"/>
              <a:t>Limpiar y procesar los datos</a:t>
            </a:r>
          </a:p>
          <a:p>
            <a:pPr marL="342900" indent="-342900">
              <a:buAutoNum type="arabicPeriod"/>
            </a:pPr>
            <a:r>
              <a:rPr lang="es-CO" dirty="0"/>
              <a:t>Unirlos a la información geográfica</a:t>
            </a:r>
          </a:p>
          <a:p>
            <a:pPr marL="342900" indent="-342900">
              <a:buAutoNum type="arabicPeriod"/>
            </a:pPr>
            <a:r>
              <a:rPr lang="es-CO" dirty="0"/>
              <a:t>Dibujar el mapa</a:t>
            </a:r>
          </a:p>
        </p:txBody>
      </p:sp>
      <p:sp>
        <p:nvSpPr>
          <p:cNvPr id="20" name="CuadroTexto 19">
            <a:extLst>
              <a:ext uri="{FF2B5EF4-FFF2-40B4-BE49-F238E27FC236}">
                <a16:creationId xmlns:a16="http://schemas.microsoft.com/office/drawing/2014/main" id="{D80824AC-67C3-45C8-A235-FA554A537A89}"/>
              </a:ext>
            </a:extLst>
          </p:cNvPr>
          <p:cNvSpPr txBox="1"/>
          <p:nvPr/>
        </p:nvSpPr>
        <p:spPr>
          <a:xfrm>
            <a:off x="5700045" y="2666827"/>
            <a:ext cx="21962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200" dirty="0"/>
              <a:t>Procesamiento de la variable ingresos a nivel departamental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E24EA4BD-BD56-4D5E-82F6-DDC592DC671A}"/>
              </a:ext>
            </a:extLst>
          </p:cNvPr>
          <p:cNvSpPr txBox="1"/>
          <p:nvPr/>
        </p:nvSpPr>
        <p:spPr>
          <a:xfrm>
            <a:off x="674516" y="6401166"/>
            <a:ext cx="55910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CO" sz="1200" dirty="0"/>
              <a:t>Figura 7: Mapa </a:t>
            </a:r>
            <a:r>
              <a:rPr lang="es-CO" sz="1200" dirty="0" err="1"/>
              <a:t>coroplético</a:t>
            </a:r>
            <a:r>
              <a:rPr lang="es-CO" sz="1200" dirty="0"/>
              <a:t> de ingresos por hogar de Colombia en Stata. </a:t>
            </a:r>
            <a:r>
              <a:rPr lang="es-CO" sz="1200" dirty="0">
                <a:hlinkClick r:id="rId4"/>
              </a:rPr>
              <a:t>Datos</a:t>
            </a:r>
            <a:r>
              <a:rPr lang="es-CO" sz="1200" dirty="0"/>
              <a:t> del DANE</a:t>
            </a:r>
          </a:p>
        </p:txBody>
      </p:sp>
    </p:spTree>
    <p:extLst>
      <p:ext uri="{BB962C8B-B14F-4D97-AF65-F5344CB8AC3E}">
        <p14:creationId xmlns:p14="http://schemas.microsoft.com/office/powerpoint/2010/main" val="493258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theme/theme1.xml><?xml version="1.0" encoding="utf-8"?>
<a:theme xmlns:a="http://schemas.openxmlformats.org/drawingml/2006/main" name="Andes">
  <a:themeElements>
    <a:clrScheme name="Azul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Personalizado 1">
      <a:majorFont>
        <a:latin typeface="Calibri Light"/>
        <a:ea typeface=""/>
        <a:cs typeface=""/>
      </a:majorFont>
      <a:minorFont>
        <a:latin typeface="Calibri Light"/>
        <a:ea typeface=""/>
        <a:cs typeface="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ndes" id="{260C6D09-1453-4FA6-85B3-9205CBF50CA7}" vid="{01AD02A1-CDED-439D-9DAD-03982A8F6F5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Andes</Template>
  <TotalTime>318</TotalTime>
  <Words>289</Words>
  <Application>Microsoft Office PowerPoint</Application>
  <PresentationFormat>Presentación en pantalla (4:3)</PresentationFormat>
  <Paragraphs>55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1" baseType="lpstr">
      <vt:lpstr>Arial</vt:lpstr>
      <vt:lpstr>Calibri Light</vt:lpstr>
      <vt:lpstr>Andes</vt:lpstr>
      <vt:lpstr>Clase 12 Gráficos III - Mapas</vt:lpstr>
      <vt:lpstr>Coordenadas</vt:lpstr>
      <vt:lpstr>Coordenadas</vt:lpstr>
      <vt:lpstr>Tipos de información geográfica</vt:lpstr>
      <vt:lpstr>Información geográfica vectorial</vt:lpstr>
      <vt:lpstr>Shapefiles</vt:lpstr>
      <vt:lpstr>Shapefiles en Stata</vt:lpstr>
      <vt:lpstr>Mapa en Stata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Miguel Andres Garzón</dc:creator>
  <cp:lastModifiedBy>Miguel Andres Garzón</cp:lastModifiedBy>
  <cp:revision>28</cp:revision>
  <dcterms:created xsi:type="dcterms:W3CDTF">2020-05-05T14:49:10Z</dcterms:created>
  <dcterms:modified xsi:type="dcterms:W3CDTF">2020-05-05T21:17:03Z</dcterms:modified>
</cp:coreProperties>
</file>

<file path=docProps/thumbnail.jpeg>
</file>